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4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8" d="100"/>
          <a:sy n="78" d="100"/>
        </p:scale>
        <p:origin x="28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B9A216-FDDC-4234-8E58-AABD83E05D5B}"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0CB09-7927-4C3A-87CA-1909276CC3B9}" type="slidenum">
              <a:rPr lang="en-US" smtClean="0"/>
              <a:t>‹#›</a:t>
            </a:fld>
            <a:endParaRPr lang="en-US"/>
          </a:p>
        </p:txBody>
      </p:sp>
    </p:spTree>
    <p:extLst>
      <p:ext uri="{BB962C8B-B14F-4D97-AF65-F5344CB8AC3E}">
        <p14:creationId xmlns:p14="http://schemas.microsoft.com/office/powerpoint/2010/main" val="214764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9A216-FDDC-4234-8E58-AABD83E05D5B}"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0CB09-7927-4C3A-87CA-1909276CC3B9}" type="slidenum">
              <a:rPr lang="en-US" smtClean="0"/>
              <a:t>‹#›</a:t>
            </a:fld>
            <a:endParaRPr lang="en-US"/>
          </a:p>
        </p:txBody>
      </p:sp>
    </p:spTree>
    <p:extLst>
      <p:ext uri="{BB962C8B-B14F-4D97-AF65-F5344CB8AC3E}">
        <p14:creationId xmlns:p14="http://schemas.microsoft.com/office/powerpoint/2010/main" val="280516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9A216-FDDC-4234-8E58-AABD83E05D5B}"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0CB09-7927-4C3A-87CA-1909276CC3B9}" type="slidenum">
              <a:rPr lang="en-US" smtClean="0"/>
              <a:t>‹#›</a:t>
            </a:fld>
            <a:endParaRPr lang="en-US"/>
          </a:p>
        </p:txBody>
      </p:sp>
    </p:spTree>
    <p:extLst>
      <p:ext uri="{BB962C8B-B14F-4D97-AF65-F5344CB8AC3E}">
        <p14:creationId xmlns:p14="http://schemas.microsoft.com/office/powerpoint/2010/main" val="32157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9A216-FDDC-4234-8E58-AABD83E05D5B}"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0CB09-7927-4C3A-87CA-1909276CC3B9}" type="slidenum">
              <a:rPr lang="en-US" smtClean="0"/>
              <a:t>‹#›</a:t>
            </a:fld>
            <a:endParaRPr lang="en-US"/>
          </a:p>
        </p:txBody>
      </p:sp>
    </p:spTree>
    <p:extLst>
      <p:ext uri="{BB962C8B-B14F-4D97-AF65-F5344CB8AC3E}">
        <p14:creationId xmlns:p14="http://schemas.microsoft.com/office/powerpoint/2010/main" val="94884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9A216-FDDC-4234-8E58-AABD83E05D5B}"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0CB09-7927-4C3A-87CA-1909276CC3B9}" type="slidenum">
              <a:rPr lang="en-US" smtClean="0"/>
              <a:t>‹#›</a:t>
            </a:fld>
            <a:endParaRPr lang="en-US"/>
          </a:p>
        </p:txBody>
      </p:sp>
    </p:spTree>
    <p:extLst>
      <p:ext uri="{BB962C8B-B14F-4D97-AF65-F5344CB8AC3E}">
        <p14:creationId xmlns:p14="http://schemas.microsoft.com/office/powerpoint/2010/main" val="89526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B9A216-FDDC-4234-8E58-AABD83E05D5B}"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0CB09-7927-4C3A-87CA-1909276CC3B9}" type="slidenum">
              <a:rPr lang="en-US" smtClean="0"/>
              <a:t>‹#›</a:t>
            </a:fld>
            <a:endParaRPr lang="en-US"/>
          </a:p>
        </p:txBody>
      </p:sp>
    </p:spTree>
    <p:extLst>
      <p:ext uri="{BB962C8B-B14F-4D97-AF65-F5344CB8AC3E}">
        <p14:creationId xmlns:p14="http://schemas.microsoft.com/office/powerpoint/2010/main" val="382558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B9A216-FDDC-4234-8E58-AABD83E05D5B}"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0CB09-7927-4C3A-87CA-1909276CC3B9}" type="slidenum">
              <a:rPr lang="en-US" smtClean="0"/>
              <a:t>‹#›</a:t>
            </a:fld>
            <a:endParaRPr lang="en-US"/>
          </a:p>
        </p:txBody>
      </p:sp>
    </p:spTree>
    <p:extLst>
      <p:ext uri="{BB962C8B-B14F-4D97-AF65-F5344CB8AC3E}">
        <p14:creationId xmlns:p14="http://schemas.microsoft.com/office/powerpoint/2010/main" val="228078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B9A216-FDDC-4234-8E58-AABD83E05D5B}"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0CB09-7927-4C3A-87CA-1909276CC3B9}" type="slidenum">
              <a:rPr lang="en-US" smtClean="0"/>
              <a:t>‹#›</a:t>
            </a:fld>
            <a:endParaRPr lang="en-US"/>
          </a:p>
        </p:txBody>
      </p:sp>
    </p:spTree>
    <p:extLst>
      <p:ext uri="{BB962C8B-B14F-4D97-AF65-F5344CB8AC3E}">
        <p14:creationId xmlns:p14="http://schemas.microsoft.com/office/powerpoint/2010/main" val="6637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9A216-FDDC-4234-8E58-AABD83E05D5B}"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0CB09-7927-4C3A-87CA-1909276CC3B9}" type="slidenum">
              <a:rPr lang="en-US" smtClean="0"/>
              <a:t>‹#›</a:t>
            </a:fld>
            <a:endParaRPr lang="en-US"/>
          </a:p>
        </p:txBody>
      </p:sp>
    </p:spTree>
    <p:extLst>
      <p:ext uri="{BB962C8B-B14F-4D97-AF65-F5344CB8AC3E}">
        <p14:creationId xmlns:p14="http://schemas.microsoft.com/office/powerpoint/2010/main" val="216250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1B9A216-FDDC-4234-8E58-AABD83E05D5B}"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0CB09-7927-4C3A-87CA-1909276CC3B9}" type="slidenum">
              <a:rPr lang="en-US" smtClean="0"/>
              <a:t>‹#›</a:t>
            </a:fld>
            <a:endParaRPr lang="en-US"/>
          </a:p>
        </p:txBody>
      </p:sp>
    </p:spTree>
    <p:extLst>
      <p:ext uri="{BB962C8B-B14F-4D97-AF65-F5344CB8AC3E}">
        <p14:creationId xmlns:p14="http://schemas.microsoft.com/office/powerpoint/2010/main" val="173025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1B9A216-FDDC-4234-8E58-AABD83E05D5B}"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0CB09-7927-4C3A-87CA-1909276CC3B9}" type="slidenum">
              <a:rPr lang="en-US" smtClean="0"/>
              <a:t>‹#›</a:t>
            </a:fld>
            <a:endParaRPr lang="en-US"/>
          </a:p>
        </p:txBody>
      </p:sp>
    </p:spTree>
    <p:extLst>
      <p:ext uri="{BB962C8B-B14F-4D97-AF65-F5344CB8AC3E}">
        <p14:creationId xmlns:p14="http://schemas.microsoft.com/office/powerpoint/2010/main" val="423734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1B9A216-FDDC-4234-8E58-AABD83E05D5B}" type="datetimeFigureOut">
              <a:rPr lang="en-US" smtClean="0"/>
              <a:t>2/5/2020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D80CB09-7927-4C3A-87CA-1909276CC3B9}" type="slidenum">
              <a:rPr lang="en-US" smtClean="0"/>
              <a:t>‹#›</a:t>
            </a:fld>
            <a:endParaRPr lang="en-US"/>
          </a:p>
        </p:txBody>
      </p:sp>
    </p:spTree>
    <p:extLst>
      <p:ext uri="{BB962C8B-B14F-4D97-AF65-F5344CB8AC3E}">
        <p14:creationId xmlns:p14="http://schemas.microsoft.com/office/powerpoint/2010/main" val="1254307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10E1E4-B2CF-469A-8B20-0B870AACF137}"/>
              </a:ext>
            </a:extLst>
          </p:cNvPr>
          <p:cNvPicPr/>
          <p:nvPr/>
        </p:nvPicPr>
        <p:blipFill>
          <a:blip r:embed="rId2"/>
          <a:stretch>
            <a:fillRect/>
          </a:stretch>
        </p:blipFill>
        <p:spPr>
          <a:xfrm>
            <a:off x="5739384" y="5758270"/>
            <a:ext cx="1711960" cy="818899"/>
          </a:xfrm>
          <a:prstGeom prst="rect">
            <a:avLst/>
          </a:prstGeom>
        </p:spPr>
      </p:pic>
      <p:sp>
        <p:nvSpPr>
          <p:cNvPr id="7" name="Rectangle 6">
            <a:extLst>
              <a:ext uri="{FF2B5EF4-FFF2-40B4-BE49-F238E27FC236}">
                <a16:creationId xmlns:a16="http://schemas.microsoft.com/office/drawing/2014/main" id="{615214A2-160D-427B-BF4C-BF9E94F4BF25}"/>
              </a:ext>
            </a:extLst>
          </p:cNvPr>
          <p:cNvSpPr/>
          <p:nvPr/>
        </p:nvSpPr>
        <p:spPr>
          <a:xfrm>
            <a:off x="0" y="0"/>
            <a:ext cx="7772400" cy="610438"/>
          </a:xfrm>
          <a:prstGeom prst="rect">
            <a:avLst/>
          </a:prstGeom>
          <a:solidFill>
            <a:srgbClr val="FF8409"/>
          </a:solidFill>
          <a:ln>
            <a:solidFill>
              <a:srgbClr val="FF8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0830E6B-7BCE-4E90-91A8-D24153F42889}"/>
              </a:ext>
            </a:extLst>
          </p:cNvPr>
          <p:cNvSpPr/>
          <p:nvPr/>
        </p:nvSpPr>
        <p:spPr>
          <a:xfrm>
            <a:off x="0" y="9396421"/>
            <a:ext cx="7772400" cy="708213"/>
          </a:xfrm>
          <a:prstGeom prst="rect">
            <a:avLst/>
          </a:prstGeom>
          <a:solidFill>
            <a:srgbClr val="FF8409"/>
          </a:solidFill>
          <a:ln>
            <a:solidFill>
              <a:srgbClr val="FF8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6CB6A1-D6DD-4DA8-810A-4AC2984DC9CF}"/>
              </a:ext>
            </a:extLst>
          </p:cNvPr>
          <p:cNvSpPr/>
          <p:nvPr/>
        </p:nvSpPr>
        <p:spPr>
          <a:xfrm>
            <a:off x="0" y="891378"/>
            <a:ext cx="9259814" cy="1059777"/>
          </a:xfrm>
          <a:prstGeom prst="rect">
            <a:avLst/>
          </a:prstGeom>
        </p:spPr>
        <p:txBody>
          <a:bodyPr wrap="square">
            <a:spAutoFit/>
          </a:bodyPr>
          <a:lstStyle/>
          <a:p>
            <a:pPr marL="64135" marR="1419225" algn="ctr">
              <a:lnSpc>
                <a:spcPct val="75000"/>
              </a:lnSpc>
              <a:spcBef>
                <a:spcPts val="0"/>
              </a:spcBef>
              <a:spcAft>
                <a:spcPts val="0"/>
              </a:spcAft>
            </a:pPr>
            <a:r>
              <a:rPr lang="en-US" sz="4000" b="1" cap="all" dirty="0">
                <a:solidFill>
                  <a:srgbClr val="002060"/>
                </a:solidFill>
              </a:rPr>
              <a:t>PGY-1 </a:t>
            </a:r>
            <a:r>
              <a:rPr lang="en-US" sz="4000" b="1" cap="all" dirty="0">
                <a:solidFill>
                  <a:srgbClr val="FF8409"/>
                </a:solidFill>
              </a:rPr>
              <a:t>Community </a:t>
            </a:r>
            <a:r>
              <a:rPr lang="en-US" sz="4000" b="1" cap="all" dirty="0">
                <a:solidFill>
                  <a:srgbClr val="002060"/>
                </a:solidFill>
              </a:rPr>
              <a:t>Pharmacy </a:t>
            </a:r>
            <a:r>
              <a:rPr lang="en-US" sz="4000" b="1" cap="all" dirty="0">
                <a:solidFill>
                  <a:srgbClr val="FF8409"/>
                </a:solidFill>
              </a:rPr>
              <a:t>Residency</a:t>
            </a:r>
            <a:r>
              <a:rPr lang="en-US" sz="4000" b="1" cap="all" dirty="0">
                <a:solidFill>
                  <a:srgbClr val="002060"/>
                </a:solidFill>
              </a:rPr>
              <a:t> Program</a:t>
            </a:r>
          </a:p>
        </p:txBody>
      </p:sp>
      <p:sp>
        <p:nvSpPr>
          <p:cNvPr id="12" name="Rectangle 11">
            <a:extLst>
              <a:ext uri="{FF2B5EF4-FFF2-40B4-BE49-F238E27FC236}">
                <a16:creationId xmlns:a16="http://schemas.microsoft.com/office/drawing/2014/main" id="{4536D77E-B428-4D82-8B9C-B5C9C2F6E6BE}"/>
              </a:ext>
            </a:extLst>
          </p:cNvPr>
          <p:cNvSpPr/>
          <p:nvPr/>
        </p:nvSpPr>
        <p:spPr>
          <a:xfrm>
            <a:off x="1864888" y="1884293"/>
            <a:ext cx="5739102" cy="379078"/>
          </a:xfrm>
          <a:prstGeom prst="rect">
            <a:avLst/>
          </a:prstGeom>
        </p:spPr>
        <p:txBody>
          <a:bodyPr wrap="square">
            <a:spAutoFit/>
          </a:bodyPr>
          <a:lstStyle/>
          <a:p>
            <a:pPr marL="64135" marR="1304925" algn="ctr">
              <a:lnSpc>
                <a:spcPct val="75000"/>
              </a:lnSpc>
              <a:spcBef>
                <a:spcPts val="0"/>
              </a:spcBef>
              <a:spcAft>
                <a:spcPts val="1200"/>
              </a:spcAft>
            </a:pPr>
            <a:r>
              <a:rPr lang="en-US" sz="2400" b="1" cap="all" dirty="0">
                <a:solidFill>
                  <a:srgbClr val="002060"/>
                </a:solidFill>
              </a:rPr>
              <a:t>July 1, 2020-June 30, 2021</a:t>
            </a:r>
            <a:endParaRPr lang="en-US" sz="7200" b="1" cap="all" dirty="0">
              <a:solidFill>
                <a:srgbClr val="002060"/>
              </a:solidFill>
              <a:latin typeface="Franklin Gothic Demi Cond" panose="020B0706030402020204" pitchFamily="34" charset="0"/>
              <a:ea typeface="Candara" panose="020E050203030302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5D0ECA68-F3C4-41E8-8464-E824E3346DC2}"/>
              </a:ext>
            </a:extLst>
          </p:cNvPr>
          <p:cNvSpPr/>
          <p:nvPr/>
        </p:nvSpPr>
        <p:spPr>
          <a:xfrm>
            <a:off x="2167814" y="2322171"/>
            <a:ext cx="5133251" cy="331309"/>
          </a:xfrm>
          <a:prstGeom prst="rect">
            <a:avLst/>
          </a:prstGeom>
        </p:spPr>
        <p:txBody>
          <a:bodyPr wrap="square">
            <a:spAutoFit/>
          </a:bodyPr>
          <a:lstStyle/>
          <a:p>
            <a:pPr marL="64135" marR="1304925" algn="ctr">
              <a:lnSpc>
                <a:spcPct val="75000"/>
              </a:lnSpc>
              <a:spcBef>
                <a:spcPts val="0"/>
              </a:spcBef>
              <a:spcAft>
                <a:spcPts val="1200"/>
              </a:spcAft>
            </a:pPr>
            <a:r>
              <a:rPr lang="en-US" sz="2000" b="1" cap="all" dirty="0">
                <a:solidFill>
                  <a:srgbClr val="002060"/>
                </a:solidFill>
              </a:rPr>
              <a:t>Location</a:t>
            </a:r>
            <a:r>
              <a:rPr lang="en-US" sz="2000" cap="all" dirty="0">
                <a:solidFill>
                  <a:srgbClr val="002060"/>
                </a:solidFill>
              </a:rPr>
              <a:t>: Huntsville, AL</a:t>
            </a:r>
            <a:endParaRPr lang="en-US" sz="2000" cap="all" dirty="0">
              <a:solidFill>
                <a:srgbClr val="002060"/>
              </a:solidFill>
              <a:latin typeface="Franklin Gothic Demi Cond" panose="020B0706030402020204" pitchFamily="34" charset="0"/>
              <a:ea typeface="Candara" panose="020E050203030302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FB256184-A160-4C1A-933A-DE99B29A991A}"/>
              </a:ext>
            </a:extLst>
          </p:cNvPr>
          <p:cNvSpPr/>
          <p:nvPr/>
        </p:nvSpPr>
        <p:spPr>
          <a:xfrm>
            <a:off x="107816" y="6631627"/>
            <a:ext cx="8003499" cy="2729337"/>
          </a:xfrm>
          <a:prstGeom prst="rect">
            <a:avLst/>
          </a:prstGeom>
        </p:spPr>
        <p:txBody>
          <a:bodyPr wrap="square" numCol="1">
            <a:spAutoFit/>
          </a:bodyPr>
          <a:lstStyle/>
          <a:p>
            <a:pPr marR="612775" lvl="0" algn="ctr">
              <a:lnSpc>
                <a:spcPct val="120000"/>
              </a:lnSpc>
            </a:pPr>
            <a:r>
              <a:rPr lang="en-US" dirty="0"/>
              <a:t>The Harrison School of Pharmacy and Star Pharmacy are excited to announce a new PGY-1 Community Pharmacy Residency opportunity starting in 2020. Residents trained in this program will gain over 2,000 hours of advanced education and training focused on developing patient care, practice management, and leadership skills. Additionally, residents will have the opportunity to conduct research and present at national and regional pharmacy conferences. If you’re interested in community pharmacy and ambulatory care, this may be the residency for you!</a:t>
            </a:r>
          </a:p>
        </p:txBody>
      </p:sp>
      <p:sp>
        <p:nvSpPr>
          <p:cNvPr id="16" name="Rectangle 15">
            <a:extLst>
              <a:ext uri="{FF2B5EF4-FFF2-40B4-BE49-F238E27FC236}">
                <a16:creationId xmlns:a16="http://schemas.microsoft.com/office/drawing/2014/main" id="{5A178D73-6C63-44F6-B245-422AE71E9541}"/>
              </a:ext>
            </a:extLst>
          </p:cNvPr>
          <p:cNvSpPr/>
          <p:nvPr/>
        </p:nvSpPr>
        <p:spPr>
          <a:xfrm>
            <a:off x="5601981" y="2763844"/>
            <a:ext cx="2509334" cy="2729337"/>
          </a:xfrm>
          <a:prstGeom prst="rect">
            <a:avLst/>
          </a:prstGeom>
        </p:spPr>
        <p:txBody>
          <a:bodyPr wrap="square">
            <a:spAutoFit/>
          </a:bodyPr>
          <a:lstStyle/>
          <a:p>
            <a:pPr marL="342900" marR="612775" lvl="0" indent="-342900">
              <a:lnSpc>
                <a:spcPct val="120000"/>
              </a:lnSpc>
              <a:buFont typeface="Cambria" panose="02040503050406030204" pitchFamily="18" charset="0"/>
              <a:buChar char="•"/>
            </a:pPr>
            <a:r>
              <a:rPr lang="en-US" dirty="0"/>
              <a:t>Ambulatory care services</a:t>
            </a:r>
          </a:p>
          <a:p>
            <a:pPr marL="342900" marR="612775" lvl="0" indent="-342900">
              <a:lnSpc>
                <a:spcPct val="120000"/>
              </a:lnSpc>
              <a:buFont typeface="Cambria" panose="02040503050406030204" pitchFamily="18" charset="0"/>
              <a:buChar char="•"/>
            </a:pPr>
            <a:r>
              <a:rPr lang="en-US" dirty="0"/>
              <a:t>Dispensing pharmacy</a:t>
            </a:r>
          </a:p>
          <a:p>
            <a:pPr marL="342900" marR="612775" indent="-342900">
              <a:lnSpc>
                <a:spcPct val="120000"/>
              </a:lnSpc>
              <a:buFont typeface="Cambria" panose="02040503050406030204" pitchFamily="18" charset="0"/>
              <a:buChar char="•"/>
            </a:pPr>
            <a:r>
              <a:rPr lang="en-US" dirty="0"/>
              <a:t>Advocacy</a:t>
            </a:r>
          </a:p>
          <a:p>
            <a:pPr marL="342900" marR="612775" indent="-342900">
              <a:lnSpc>
                <a:spcPct val="120000"/>
              </a:lnSpc>
              <a:buFont typeface="Cambria" panose="02040503050406030204" pitchFamily="18" charset="0"/>
              <a:buChar char="•"/>
            </a:pPr>
            <a:r>
              <a:rPr lang="en-US" dirty="0"/>
              <a:t>Teaching</a:t>
            </a:r>
            <a:endParaRPr lang="en-US" dirty="0">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612775" lvl="0" indent="-342900">
              <a:lnSpc>
                <a:spcPct val="120000"/>
              </a:lnSpc>
              <a:buFont typeface="Cambria" panose="02040503050406030204" pitchFamily="18" charset="0"/>
              <a:buChar char="•"/>
            </a:pPr>
            <a:r>
              <a:rPr lang="en-US" dirty="0"/>
              <a:t>Population health</a:t>
            </a:r>
          </a:p>
        </p:txBody>
      </p:sp>
      <p:cxnSp>
        <p:nvCxnSpPr>
          <p:cNvPr id="19" name="Straight Connector 18">
            <a:extLst>
              <a:ext uri="{FF2B5EF4-FFF2-40B4-BE49-F238E27FC236}">
                <a16:creationId xmlns:a16="http://schemas.microsoft.com/office/drawing/2014/main" id="{1F9FC390-1CF7-48F3-A5E7-6A07D6F4425E}"/>
              </a:ext>
            </a:extLst>
          </p:cNvPr>
          <p:cNvCxnSpPr/>
          <p:nvPr/>
        </p:nvCxnSpPr>
        <p:spPr>
          <a:xfrm>
            <a:off x="295158" y="6623076"/>
            <a:ext cx="714813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043BAF4-3AA9-4EA8-87E1-A5342B2EAF01}"/>
              </a:ext>
            </a:extLst>
          </p:cNvPr>
          <p:cNvSpPr txBox="1"/>
          <p:nvPr/>
        </p:nvSpPr>
        <p:spPr>
          <a:xfrm>
            <a:off x="0" y="9357511"/>
            <a:ext cx="7772400" cy="830997"/>
          </a:xfrm>
          <a:prstGeom prst="rect">
            <a:avLst/>
          </a:prstGeom>
          <a:noFill/>
        </p:spPr>
        <p:txBody>
          <a:bodyPr wrap="square" rtlCol="0">
            <a:spAutoFit/>
          </a:bodyPr>
          <a:lstStyle/>
          <a:p>
            <a:pPr algn="ctr"/>
            <a:r>
              <a:rPr lang="en-US" sz="2300" b="1" dirty="0">
                <a:solidFill>
                  <a:srgbClr val="002060"/>
                </a:solidFill>
              </a:rPr>
              <a:t>INTERESTED?  </a:t>
            </a:r>
          </a:p>
          <a:p>
            <a:pPr algn="ctr"/>
            <a:r>
              <a:rPr lang="en-US" sz="2300" dirty="0">
                <a:solidFill>
                  <a:srgbClr val="002060"/>
                </a:solidFill>
              </a:rPr>
              <a:t>Email a CV and letter of interest to  pedengc@auburn.edu</a:t>
            </a:r>
          </a:p>
        </p:txBody>
      </p:sp>
      <p:sp>
        <p:nvSpPr>
          <p:cNvPr id="31" name="TextBox 30">
            <a:extLst>
              <a:ext uri="{FF2B5EF4-FFF2-40B4-BE49-F238E27FC236}">
                <a16:creationId xmlns:a16="http://schemas.microsoft.com/office/drawing/2014/main" id="{D0CA37F5-0612-44FF-8AFD-4676AA410D7D}"/>
              </a:ext>
            </a:extLst>
          </p:cNvPr>
          <p:cNvSpPr txBox="1"/>
          <p:nvPr/>
        </p:nvSpPr>
        <p:spPr>
          <a:xfrm>
            <a:off x="0" y="25837"/>
            <a:ext cx="7772400" cy="584775"/>
          </a:xfrm>
          <a:prstGeom prst="rect">
            <a:avLst/>
          </a:prstGeom>
          <a:noFill/>
        </p:spPr>
        <p:txBody>
          <a:bodyPr wrap="square" rtlCol="0">
            <a:spAutoFit/>
          </a:bodyPr>
          <a:lstStyle/>
          <a:p>
            <a:pPr algn="ctr"/>
            <a:r>
              <a:rPr lang="en-US" sz="3200" b="1" dirty="0">
                <a:solidFill>
                  <a:srgbClr val="002060"/>
                </a:solidFill>
              </a:rPr>
              <a:t>Now Accepting Applications</a:t>
            </a:r>
          </a:p>
        </p:txBody>
      </p:sp>
      <p:grpSp>
        <p:nvGrpSpPr>
          <p:cNvPr id="29" name="Group 28">
            <a:extLst>
              <a:ext uri="{FF2B5EF4-FFF2-40B4-BE49-F238E27FC236}">
                <a16:creationId xmlns:a16="http://schemas.microsoft.com/office/drawing/2014/main" id="{4871974D-888B-43FE-8E9B-DA09BEEF76A8}"/>
              </a:ext>
            </a:extLst>
          </p:cNvPr>
          <p:cNvGrpSpPr/>
          <p:nvPr/>
        </p:nvGrpSpPr>
        <p:grpSpPr>
          <a:xfrm>
            <a:off x="2148063" y="2825612"/>
            <a:ext cx="3442723" cy="3566528"/>
            <a:chOff x="3852925" y="1630636"/>
            <a:chExt cx="3891136" cy="4033780"/>
          </a:xfrm>
        </p:grpSpPr>
        <p:pic>
          <p:nvPicPr>
            <p:cNvPr id="1030" name="Picture 6">
              <a:extLst>
                <a:ext uri="{FF2B5EF4-FFF2-40B4-BE49-F238E27FC236}">
                  <a16:creationId xmlns:a16="http://schemas.microsoft.com/office/drawing/2014/main" id="{5520F287-04F4-4C99-8EAD-B7AA524FEE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38" t="17203" b="13893"/>
            <a:stretch/>
          </p:blipFill>
          <p:spPr bwMode="auto">
            <a:xfrm>
              <a:off x="3852925" y="3846890"/>
              <a:ext cx="1675349" cy="17885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person sitting at a table with a computer and smiling at the camera&#10;&#10;Description automatically generated">
              <a:extLst>
                <a:ext uri="{FF2B5EF4-FFF2-40B4-BE49-F238E27FC236}">
                  <a16:creationId xmlns:a16="http://schemas.microsoft.com/office/drawing/2014/main" id="{C2748400-BD9B-44D4-BFBA-31B31627CAB8}"/>
                </a:ext>
              </a:extLst>
            </p:cNvPr>
            <p:cNvPicPr>
              <a:picLocks noChangeAspect="1"/>
            </p:cNvPicPr>
            <p:nvPr/>
          </p:nvPicPr>
          <p:blipFill rotWithShape="1">
            <a:blip r:embed="rId4">
              <a:extLst>
                <a:ext uri="{28A0092B-C50C-407E-A947-70E740481C1C}">
                  <a14:useLocalDpi xmlns:a14="http://schemas.microsoft.com/office/drawing/2010/main" val="0"/>
                </a:ext>
              </a:extLst>
            </a:blip>
            <a:srcRect t="8475"/>
            <a:stretch/>
          </p:blipFill>
          <p:spPr>
            <a:xfrm>
              <a:off x="6069913" y="1630636"/>
              <a:ext cx="1674148" cy="2233031"/>
            </a:xfrm>
            <a:prstGeom prst="rect">
              <a:avLst/>
            </a:prstGeom>
          </p:spPr>
        </p:pic>
        <p:pic>
          <p:nvPicPr>
            <p:cNvPr id="26" name="Picture 25" descr="A picture containing person, indoor, holding, man&#10;&#10;Description automatically generated">
              <a:extLst>
                <a:ext uri="{FF2B5EF4-FFF2-40B4-BE49-F238E27FC236}">
                  <a16:creationId xmlns:a16="http://schemas.microsoft.com/office/drawing/2014/main" id="{23C6EA67-CE65-4B67-8C87-64911633525A}"/>
                </a:ext>
              </a:extLst>
            </p:cNvPr>
            <p:cNvPicPr>
              <a:picLocks noChangeAspect="1"/>
            </p:cNvPicPr>
            <p:nvPr/>
          </p:nvPicPr>
          <p:blipFill rotWithShape="1">
            <a:blip r:embed="rId5">
              <a:extLst>
                <a:ext uri="{28A0092B-C50C-407E-A947-70E740481C1C}">
                  <a14:useLocalDpi xmlns:a14="http://schemas.microsoft.com/office/drawing/2010/main" val="0"/>
                </a:ext>
              </a:extLst>
            </a:blip>
            <a:srcRect l="8184" r="8446"/>
            <a:stretch/>
          </p:blipFill>
          <p:spPr>
            <a:xfrm>
              <a:off x="5528274" y="3853046"/>
              <a:ext cx="2215787" cy="1811370"/>
            </a:xfrm>
            <a:prstGeom prst="rect">
              <a:avLst/>
            </a:prstGeom>
          </p:spPr>
        </p:pic>
        <p:pic>
          <p:nvPicPr>
            <p:cNvPr id="28" name="Picture 27" descr="A person holding a sign&#10;&#10;Description automatically generated">
              <a:extLst>
                <a:ext uri="{FF2B5EF4-FFF2-40B4-BE49-F238E27FC236}">
                  <a16:creationId xmlns:a16="http://schemas.microsoft.com/office/drawing/2014/main" id="{0C56478A-24DF-47E2-9FC1-3420F6A647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2925" y="1635227"/>
              <a:ext cx="2228441" cy="2228441"/>
            </a:xfrm>
            <a:prstGeom prst="rect">
              <a:avLst/>
            </a:prstGeom>
          </p:spPr>
        </p:pic>
      </p:grpSp>
      <p:pic>
        <p:nvPicPr>
          <p:cNvPr id="6" name="Picture 5">
            <a:extLst>
              <a:ext uri="{FF2B5EF4-FFF2-40B4-BE49-F238E27FC236}">
                <a16:creationId xmlns:a16="http://schemas.microsoft.com/office/drawing/2014/main" id="{9443595F-A160-4005-B376-36ED3D578897}"/>
              </a:ext>
            </a:extLst>
          </p:cNvPr>
          <p:cNvPicPr/>
          <p:nvPr/>
        </p:nvPicPr>
        <p:blipFill>
          <a:blip r:embed="rId7"/>
          <a:stretch>
            <a:fillRect/>
          </a:stretch>
        </p:blipFill>
        <p:spPr>
          <a:xfrm>
            <a:off x="196648" y="5584770"/>
            <a:ext cx="1812645" cy="1011400"/>
          </a:xfrm>
          <a:prstGeom prst="rect">
            <a:avLst/>
          </a:prstGeom>
        </p:spPr>
      </p:pic>
      <p:sp>
        <p:nvSpPr>
          <p:cNvPr id="25" name="Rectangle 24">
            <a:extLst>
              <a:ext uri="{FF2B5EF4-FFF2-40B4-BE49-F238E27FC236}">
                <a16:creationId xmlns:a16="http://schemas.microsoft.com/office/drawing/2014/main" id="{A1ECDA0F-61C5-4ECA-9F33-0BCE88A4C627}"/>
              </a:ext>
            </a:extLst>
          </p:cNvPr>
          <p:cNvSpPr/>
          <p:nvPr/>
        </p:nvSpPr>
        <p:spPr>
          <a:xfrm>
            <a:off x="172325" y="2763844"/>
            <a:ext cx="2647494" cy="2729337"/>
          </a:xfrm>
          <a:prstGeom prst="rect">
            <a:avLst/>
          </a:prstGeom>
        </p:spPr>
        <p:txBody>
          <a:bodyPr wrap="square">
            <a:spAutoFit/>
          </a:bodyPr>
          <a:lstStyle/>
          <a:p>
            <a:pPr marL="342900" marR="612775" indent="-342900">
              <a:lnSpc>
                <a:spcPct val="120000"/>
              </a:lnSpc>
              <a:buFont typeface="Cambria" panose="02040503050406030204" pitchFamily="18" charset="0"/>
              <a:buChar char="•"/>
            </a:pPr>
            <a:r>
              <a:rPr lang="en-US" dirty="0"/>
              <a:t>Business Administration </a:t>
            </a:r>
          </a:p>
          <a:p>
            <a:pPr marL="342900" marR="612775" indent="-342900">
              <a:lnSpc>
                <a:spcPct val="120000"/>
              </a:lnSpc>
              <a:buFont typeface="Cambria" panose="02040503050406030204" pitchFamily="18" charset="0"/>
              <a:buChar char="•"/>
            </a:pPr>
            <a:r>
              <a:rPr lang="en-US" dirty="0"/>
              <a:t>Compounding</a:t>
            </a:r>
          </a:p>
          <a:p>
            <a:pPr marL="342900" marR="612775" indent="-342900">
              <a:lnSpc>
                <a:spcPct val="120000"/>
              </a:lnSpc>
              <a:buFont typeface="Cambria" panose="02040503050406030204" pitchFamily="18" charset="0"/>
              <a:buChar char="•"/>
            </a:pPr>
            <a:r>
              <a:rPr lang="en-US" dirty="0"/>
              <a:t>Health and Wellness</a:t>
            </a:r>
          </a:p>
          <a:p>
            <a:pPr marL="342900" marR="612775" indent="-342900">
              <a:lnSpc>
                <a:spcPct val="120000"/>
              </a:lnSpc>
              <a:buFont typeface="Cambria" panose="02040503050406030204" pitchFamily="18" charset="0"/>
              <a:buChar char="•"/>
            </a:pPr>
            <a:r>
              <a:rPr lang="en-US" dirty="0"/>
              <a:t>Specialty pharmacy</a:t>
            </a:r>
          </a:p>
          <a:p>
            <a:pPr marL="342900" marR="612775" lvl="0" indent="-342900">
              <a:lnSpc>
                <a:spcPct val="120000"/>
              </a:lnSpc>
              <a:buFont typeface="Cambria" panose="02040503050406030204" pitchFamily="18" charset="0"/>
              <a:buChar char="•"/>
            </a:pPr>
            <a:r>
              <a:rPr lang="en-US" dirty="0"/>
              <a:t>Research</a:t>
            </a:r>
          </a:p>
        </p:txBody>
      </p:sp>
    </p:spTree>
    <p:extLst>
      <p:ext uri="{BB962C8B-B14F-4D97-AF65-F5344CB8AC3E}">
        <p14:creationId xmlns:p14="http://schemas.microsoft.com/office/powerpoint/2010/main" val="11885251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2190</TotalTime>
  <Words>141</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vt:lpstr>
      <vt:lpstr>Franklin Gothic Book</vt:lpstr>
      <vt:lpstr>Franklin Gothic Demi Cond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Gamston</dc:creator>
  <cp:lastModifiedBy>Greg Peden</cp:lastModifiedBy>
  <cp:revision>23</cp:revision>
  <cp:lastPrinted>2020-01-23T15:31:50Z</cp:lastPrinted>
  <dcterms:created xsi:type="dcterms:W3CDTF">2020-01-22T16:46:31Z</dcterms:created>
  <dcterms:modified xsi:type="dcterms:W3CDTF">2020-02-05T18:21:34Z</dcterms:modified>
</cp:coreProperties>
</file>